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5" r:id="rId3"/>
    <p:sldId id="304" r:id="rId4"/>
    <p:sldId id="261" r:id="rId5"/>
    <p:sldId id="262" r:id="rId6"/>
    <p:sldId id="257" r:id="rId7"/>
    <p:sldId id="264" r:id="rId8"/>
    <p:sldId id="299" r:id="rId9"/>
    <p:sldId id="297" r:id="rId10"/>
    <p:sldId id="298" r:id="rId11"/>
    <p:sldId id="296" r:id="rId12"/>
    <p:sldId id="295" r:id="rId13"/>
    <p:sldId id="306" r:id="rId14"/>
    <p:sldId id="300" r:id="rId15"/>
    <p:sldId id="278" r:id="rId16"/>
    <p:sldId id="269" r:id="rId17"/>
    <p:sldId id="279" r:id="rId18"/>
    <p:sldId id="294" r:id="rId19"/>
    <p:sldId id="266" r:id="rId20"/>
    <p:sldId id="282" r:id="rId21"/>
    <p:sldId id="303" r:id="rId22"/>
    <p:sldId id="267" r:id="rId23"/>
    <p:sldId id="276" r:id="rId24"/>
    <p:sldId id="268" r:id="rId25"/>
    <p:sldId id="277" r:id="rId26"/>
    <p:sldId id="275" r:id="rId27"/>
    <p:sldId id="280" r:id="rId28"/>
    <p:sldId id="281" r:id="rId29"/>
    <p:sldId id="270" r:id="rId30"/>
    <p:sldId id="271" r:id="rId31"/>
    <p:sldId id="301" r:id="rId32"/>
    <p:sldId id="259" r:id="rId33"/>
    <p:sldId id="272" r:id="rId34"/>
    <p:sldId id="265" r:id="rId35"/>
    <p:sldId id="290" r:id="rId36"/>
    <p:sldId id="289" r:id="rId37"/>
    <p:sldId id="274" r:id="rId38"/>
    <p:sldId id="285" r:id="rId39"/>
    <p:sldId id="287" r:id="rId40"/>
    <p:sldId id="286" r:id="rId41"/>
    <p:sldId id="273" r:id="rId42"/>
    <p:sldId id="288" r:id="rId43"/>
    <p:sldId id="291" r:id="rId44"/>
    <p:sldId id="292" r:id="rId45"/>
    <p:sldId id="293" r:id="rId46"/>
    <p:sldId id="283" r:id="rId47"/>
    <p:sldId id="284" r:id="rId48"/>
    <p:sldId id="260" r:id="rId49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0000CC"/>
    <a:srgbClr val="990033"/>
    <a:srgbClr val="DC30DC"/>
    <a:srgbClr val="EED01E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03" autoAdjust="0"/>
    <p:restoredTop sz="86486" autoAdjust="0"/>
  </p:normalViewPr>
  <p:slideViewPr>
    <p:cSldViewPr>
      <p:cViewPr varScale="1">
        <p:scale>
          <a:sx n="67" d="100"/>
          <a:sy n="67" d="100"/>
        </p:scale>
        <p:origin x="-105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3/23/2017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gif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gif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Методы работы педагога с детьми дошкольного возраста по формированию представлений о мире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профессий</a:t>
            </a:r>
          </a:p>
          <a:p>
            <a:pPr algn="ctr">
              <a:buNone/>
            </a:pPr>
            <a:endParaRPr lang="ru-RU" sz="4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Подготовила: Ларионова О.С.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3763963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Самое яркое событие для детей – встреча с людьми разных профессий или приход в гости родителей с рассказами о своих профессиях.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62000" y="0"/>
            <a:ext cx="8382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Встречи с людьми </a:t>
            </a:r>
          </a:p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Разных профессий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600200"/>
            <a:ext cx="85344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Своей эмоциональностью, образностью, живостью детская книжка заражает детей энтузиазмом труда: пробуждает интерес, уважение к труду, желание подражать героям литературных произведений, подобно им, хорошо трудиться.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38200" y="0"/>
            <a:ext cx="744812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Чтение художественной</a:t>
            </a: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литературы 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068763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Игра оказывает свое познавательное и воспитательное влияние на ребенка на всем своем протяжении: от возникновения желания поиграть и до после игрового периода.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19200" y="381000"/>
            <a:ext cx="69342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Игра</a:t>
            </a:r>
            <a:endParaRPr lang="ru-RU" sz="6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502920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+mn-lt"/>
              </a:rPr>
              <a:t>Специально организованная деятельность в условиях детского сада</a:t>
            </a:r>
            <a:endParaRPr lang="ru-RU" sz="32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276600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Ознакомление детей с трудом взрослых – сложный вид трудового воспитания дошкольников</a:t>
            </a:r>
            <a:endParaRPr lang="ru-RU" dirty="0"/>
          </a:p>
        </p:txBody>
      </p:sp>
      <p:sp>
        <p:nvSpPr>
          <p:cNvPr id="4" name="Стрелка вниз 3"/>
          <p:cNvSpPr/>
          <p:nvPr/>
        </p:nvSpPr>
        <p:spPr>
          <a:xfrm>
            <a:off x="3505200" y="3276600"/>
            <a:ext cx="1828800" cy="1447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411162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>Календарно – тематическое планирование по лексической теме </a:t>
            </a:r>
            <a:br>
              <a:rPr lang="ru-RU" sz="2000" b="1" dirty="0" smtClean="0"/>
            </a:br>
            <a:r>
              <a:rPr lang="ru-RU" sz="2000" b="1" dirty="0" smtClean="0"/>
              <a:t>«Ребенок в мире профессий» из опыта работы группы 10</a:t>
            </a:r>
            <a:endParaRPr lang="ru-RU" sz="2000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838200"/>
          <a:ext cx="9144000" cy="5940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6552"/>
                <a:gridCol w="7567448"/>
              </a:tblGrid>
              <a:tr h="44529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Образовательные области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Виды деятельности</a:t>
                      </a:r>
                      <a:endParaRPr lang="ru-RU" sz="1200" dirty="0"/>
                    </a:p>
                  </a:txBody>
                  <a:tcPr/>
                </a:tc>
              </a:tr>
              <a:tr h="1558528">
                <a:tc>
                  <a:txBody>
                    <a:bodyPr/>
                    <a:lstStyle/>
                    <a:p>
                      <a:pPr algn="ctr"/>
                      <a:endParaRPr lang="ru-RU" sz="1200" dirty="0" smtClean="0"/>
                    </a:p>
                    <a:p>
                      <a:pPr algn="ctr"/>
                      <a:endParaRPr lang="ru-RU" sz="1200" dirty="0" smtClean="0"/>
                    </a:p>
                    <a:p>
                      <a:pPr algn="ctr"/>
                      <a:endParaRPr lang="ru-RU" sz="1200" dirty="0" smtClean="0"/>
                    </a:p>
                    <a:p>
                      <a:pPr algn="ctr"/>
                      <a:r>
                        <a:rPr lang="ru-RU" sz="1200" b="1" dirty="0" smtClean="0"/>
                        <a:t>Познавательное развитие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sz="1100" dirty="0" smtClean="0"/>
                        <a:t>Беседы</a:t>
                      </a:r>
                    </a:p>
                    <a:p>
                      <a:pPr marL="342900" indent="-342900">
                        <a:buNone/>
                      </a:pPr>
                      <a:r>
                        <a:rPr lang="ru-RU" sz="1100" dirty="0" smtClean="0"/>
                        <a:t>«На ферме», «Защитники</a:t>
                      </a:r>
                      <a:r>
                        <a:rPr lang="ru-RU" sz="1100" baseline="0" dirty="0" smtClean="0"/>
                        <a:t> России»</a:t>
                      </a:r>
                    </a:p>
                    <a:p>
                      <a:pPr marL="342900" indent="-342900">
                        <a:buNone/>
                      </a:pPr>
                      <a:r>
                        <a:rPr lang="ru-RU" sz="1100" baseline="0" dirty="0" smtClean="0"/>
                        <a:t>2.  Дидактические игры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100" baseline="0" dirty="0" smtClean="0"/>
                        <a:t>«Кому, что нужно», «Угадай, что я делаю», «Кто знает больше профессий», «Произнеси правильно», «Добавь словечко»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100" baseline="0" dirty="0" smtClean="0"/>
                        <a:t>3. Настольные игры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100" dirty="0" smtClean="0"/>
                        <a:t>«Профессии», «Поиграем в магазин», «Все работы хороши»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100" dirty="0" smtClean="0"/>
                        <a:t>4. </a:t>
                      </a:r>
                      <a:r>
                        <a:rPr lang="ru-RU" sz="1100" baseline="0" dirty="0" smtClean="0"/>
                        <a:t> Экскурсии – наблюдения по детскому саду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100" baseline="0" dirty="0" smtClean="0"/>
                        <a:t>5.  Рассматривание  картин, альбомов, иллюстраций на тему «Профессии».</a:t>
                      </a:r>
                      <a:endParaRPr lang="ru-RU" sz="1100" dirty="0"/>
                    </a:p>
                  </a:txBody>
                  <a:tcPr/>
                </a:tc>
              </a:tr>
              <a:tr h="62341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Художественно – эстетическое развитие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Рисование «Чемоданчик доктора»,  «Расческа»</a:t>
                      </a:r>
                    </a:p>
                    <a:p>
                      <a:r>
                        <a:rPr lang="ru-RU" sz="1100" dirty="0" smtClean="0"/>
                        <a:t>Аппликация «Строим, строим новый дом»</a:t>
                      </a:r>
                    </a:p>
                    <a:p>
                      <a:r>
                        <a:rPr lang="ru-RU" sz="1100" dirty="0" smtClean="0"/>
                        <a:t>Лепка «Я</a:t>
                      </a:r>
                      <a:r>
                        <a:rPr lang="ru-RU" sz="1100" baseline="0" dirty="0" smtClean="0"/>
                        <a:t> пеку, пеку, пеку»</a:t>
                      </a:r>
                      <a:endParaRPr lang="ru-RU" sz="1100" dirty="0"/>
                    </a:p>
                  </a:txBody>
                  <a:tcPr/>
                </a:tc>
              </a:tr>
              <a:tr h="1395254">
                <a:tc>
                  <a:txBody>
                    <a:bodyPr/>
                    <a:lstStyle/>
                    <a:p>
                      <a:endParaRPr lang="ru-RU" sz="1200" b="1" dirty="0" smtClean="0"/>
                    </a:p>
                    <a:p>
                      <a:endParaRPr lang="ru-RU" sz="1200" b="1" dirty="0" smtClean="0"/>
                    </a:p>
                    <a:p>
                      <a:pPr algn="ctr"/>
                      <a:endParaRPr lang="ru-RU" sz="1200" b="1" dirty="0" smtClean="0"/>
                    </a:p>
                    <a:p>
                      <a:pPr algn="ctr"/>
                      <a:r>
                        <a:rPr lang="ru-RU" sz="1200" b="1" dirty="0" smtClean="0"/>
                        <a:t>Речевое развитие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None/>
                      </a:pPr>
                      <a:r>
                        <a:rPr lang="ru-RU" sz="1100" dirty="0" smtClean="0"/>
                        <a:t>1. НОД</a:t>
                      </a:r>
                      <a:r>
                        <a:rPr lang="ru-RU" sz="1100" baseline="0" dirty="0" smtClean="0"/>
                        <a:t> «Повар», «Доктор»</a:t>
                      </a:r>
                      <a:endParaRPr lang="ru-RU" sz="1100" dirty="0" smtClean="0"/>
                    </a:p>
                    <a:p>
                      <a:pPr marL="342900" indent="-342900">
                        <a:buNone/>
                      </a:pPr>
                      <a:r>
                        <a:rPr lang="ru-RU" sz="1100" dirty="0" smtClean="0"/>
                        <a:t> 2.Чтение </a:t>
                      </a:r>
                      <a:r>
                        <a:rPr lang="ru-RU" sz="1100" dirty="0" err="1" smtClean="0"/>
                        <a:t>худож.литературы</a:t>
                      </a:r>
                      <a:r>
                        <a:rPr lang="ru-RU" sz="1100" dirty="0" smtClean="0"/>
                        <a:t>:  А</a:t>
                      </a:r>
                      <a:r>
                        <a:rPr lang="ru-RU" sz="1100" dirty="0" smtClean="0"/>
                        <a:t>. </a:t>
                      </a:r>
                      <a:r>
                        <a:rPr lang="ru-RU" sz="1100" dirty="0" err="1" smtClean="0"/>
                        <a:t>Барто</a:t>
                      </a:r>
                      <a:r>
                        <a:rPr lang="ru-RU" sz="1100" dirty="0" smtClean="0"/>
                        <a:t> «Кораблик», «Самолет», «Грузовик», «Барабан»;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100" dirty="0" smtClean="0"/>
                        <a:t>В.</a:t>
                      </a:r>
                      <a:r>
                        <a:rPr lang="ru-RU" sz="1100" baseline="0" dirty="0" smtClean="0"/>
                        <a:t> Берестов «Про машину»; К. Чуковский «Айболит»; сказка «Петушок и бобовое зернышко»; С. Маршак «Дядя Степа – </a:t>
                      </a:r>
                      <a:r>
                        <a:rPr lang="ru-RU" sz="1100" baseline="0" dirty="0" err="1" smtClean="0"/>
                        <a:t>миллиционер</a:t>
                      </a:r>
                      <a:r>
                        <a:rPr lang="ru-RU" sz="1100" baseline="0" dirty="0" smtClean="0"/>
                        <a:t>»; «Кошкин дом»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100" baseline="0" dirty="0" smtClean="0"/>
                        <a:t>3. Пальчиковая гимнастика «Салат», «Капуста», «Строим дом»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100" baseline="0" dirty="0" smtClean="0"/>
                        <a:t>4. Разучивание стихов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100" baseline="0" dirty="0" smtClean="0"/>
                        <a:t>5. Загадки о профессиях, о принадлежностях</a:t>
                      </a:r>
                      <a:endParaRPr lang="ru-RU" sz="1100" dirty="0"/>
                    </a:p>
                  </a:txBody>
                  <a:tcPr/>
                </a:tc>
              </a:tr>
              <a:tr h="123197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Социально</a:t>
                      </a:r>
                      <a:r>
                        <a:rPr lang="ru-RU" sz="1200" b="1" baseline="0" dirty="0" smtClean="0"/>
                        <a:t> – коммуникативное развитие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1. Сюжетно – ролевые игры</a:t>
                      </a:r>
                    </a:p>
                    <a:p>
                      <a:r>
                        <a:rPr lang="ru-RU" sz="1100" dirty="0" smtClean="0"/>
                        <a:t>«Парикмахерская», «Больница», «Магазин», «Мы – строители»,  «Повар»</a:t>
                      </a:r>
                    </a:p>
                    <a:p>
                      <a:r>
                        <a:rPr lang="ru-RU" sz="1100" dirty="0" smtClean="0"/>
                        <a:t>2. НОД </a:t>
                      </a:r>
                      <a:r>
                        <a:rPr lang="ru-RU" sz="1100" baseline="0" dirty="0" smtClean="0"/>
                        <a:t> «Как мы с Фунтиком песок возили</a:t>
                      </a:r>
                      <a:r>
                        <a:rPr lang="ru-RU" sz="1100" baseline="0" dirty="0" smtClean="0"/>
                        <a:t>»</a:t>
                      </a:r>
                    </a:p>
                    <a:p>
                      <a:r>
                        <a:rPr lang="ru-RU" sz="1100" baseline="0" dirty="0" smtClean="0"/>
                        <a:t>3. Встречи с людьми разных профессий (профессия инспектор ГИБДД, совместно с родителями)</a:t>
                      </a:r>
                      <a:endParaRPr lang="ru-RU" sz="1100" baseline="0" dirty="0" smtClean="0"/>
                    </a:p>
                    <a:p>
                      <a:r>
                        <a:rPr lang="ru-RU" sz="1100" baseline="0" dirty="0" smtClean="0"/>
                        <a:t>4. </a:t>
                      </a:r>
                      <a:r>
                        <a:rPr lang="ru-RU" sz="1100" baseline="0" dirty="0" smtClean="0"/>
                        <a:t>Трудовое воспитание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100" baseline="0" dirty="0" smtClean="0"/>
                        <a:t>Беседы о труде взрослых, экскурсии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100" baseline="0" dirty="0" smtClean="0"/>
                        <a:t> Трудовая деятельность на прогулке: </a:t>
                      </a:r>
                      <a:r>
                        <a:rPr lang="ru-RU" sz="1100" baseline="0" dirty="0" smtClean="0"/>
                        <a:t>ознакомление детей с трудом дворника, организация посильной помощи.</a:t>
                      </a:r>
                      <a:endParaRPr lang="ru-RU" sz="1100" baseline="0" dirty="0" smtClean="0"/>
                    </a:p>
                    <a:p>
                      <a:pPr>
                        <a:buFontTx/>
                        <a:buChar char="-"/>
                      </a:pPr>
                      <a:r>
                        <a:rPr lang="ru-RU" sz="1100" baseline="0" dirty="0" smtClean="0"/>
                        <a:t> Хозяйственно – бытовой труд: приучать убирать игрушки после игры.</a:t>
                      </a:r>
                      <a:endParaRPr lang="ru-RU" sz="1100" dirty="0"/>
                    </a:p>
                  </a:txBody>
                  <a:tcPr/>
                </a:tc>
              </a:tr>
              <a:tr h="445294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Физическое развитие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Подвижные игры  «Изобрази профессию»</a:t>
                      </a:r>
                    </a:p>
                    <a:p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G:\фото профес\CIMG34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447800"/>
            <a:ext cx="5588000" cy="419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G:\фото профес\CIMG34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85129">
            <a:off x="380741" y="2951831"/>
            <a:ext cx="4724400" cy="3543300"/>
          </a:xfrm>
          <a:prstGeom prst="rect">
            <a:avLst/>
          </a:prstGeom>
          <a:noFill/>
        </p:spPr>
      </p:pic>
      <p:pic>
        <p:nvPicPr>
          <p:cNvPr id="9218" name="Picture 2" descr="G:\фото сад\CIMG32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12899">
            <a:off x="4552060" y="459156"/>
            <a:ext cx="4372499" cy="32793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G:\фото сад\CIMG32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685800"/>
            <a:ext cx="6299200" cy="472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фото профес\CIMG34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4419600" cy="3314700"/>
          </a:xfrm>
          <a:prstGeom prst="rect">
            <a:avLst/>
          </a:prstGeom>
          <a:noFill/>
        </p:spPr>
      </p:pic>
      <p:pic>
        <p:nvPicPr>
          <p:cNvPr id="4099" name="Picture 3" descr="G:\фото профес\CIMG34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2743200"/>
            <a:ext cx="45720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/>
              <a:t>          </a:t>
            </a:r>
            <a:r>
              <a:rPr lang="ru-RU" b="1" dirty="0" smtClean="0">
                <a:solidFill>
                  <a:srgbClr val="002060"/>
                </a:solidFill>
                <a:latin typeface="Segoe Print" pitchFamily="2" charset="0"/>
              </a:rPr>
              <a:t>Доктор</a:t>
            </a:r>
            <a:endParaRPr lang="ru-RU" b="1" dirty="0">
              <a:solidFill>
                <a:srgbClr val="002060"/>
              </a:solidFill>
              <a:latin typeface="Segoe Print" pitchFamily="2" charset="0"/>
            </a:endParaRPr>
          </a:p>
        </p:txBody>
      </p:sp>
      <p:pic>
        <p:nvPicPr>
          <p:cNvPr id="1026" name="Picture 2" descr="C:\Users\Александр\Desktop\фото профес\CIMG34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171450"/>
            <a:ext cx="3443817" cy="2525713"/>
          </a:xfrm>
          <a:prstGeom prst="rect">
            <a:avLst/>
          </a:prstGeom>
          <a:noFill/>
        </p:spPr>
      </p:pic>
      <p:pic>
        <p:nvPicPr>
          <p:cNvPr id="1027" name="Picture 3" descr="C:\Users\Александр\Desktop\фото профес\CIMG34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438400"/>
            <a:ext cx="4724400" cy="3543300"/>
          </a:xfrm>
          <a:prstGeom prst="rect">
            <a:avLst/>
          </a:prstGeom>
          <a:noFill/>
        </p:spPr>
      </p:pic>
      <p:pic>
        <p:nvPicPr>
          <p:cNvPr id="1028" name="Picture 4" descr="C:\Users\Александр\Desktop\фото профес\CIMG34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3048000"/>
            <a:ext cx="3606800" cy="29079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791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Труд становится великим воспитателем,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он входит в жизнь наших воспитанников,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даёт радость дружбы и товарищества,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развивает пытливость и любознательность,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рождает новую красоту в окружающем мире,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пробуждает первое гражданское чувство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чувство созидателя материальных благ,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без которых невозможна жизнь человека.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953000" y="5943600"/>
            <a:ext cx="335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В. А. Сухомлинский</a:t>
            </a: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G:\фото сад\CIMG31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990600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фоточки\IMG_88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757298">
            <a:off x="4946615" y="751151"/>
            <a:ext cx="3657600" cy="2438400"/>
          </a:xfrm>
          <a:prstGeom prst="rect">
            <a:avLst/>
          </a:prstGeom>
          <a:noFill/>
        </p:spPr>
      </p:pic>
      <p:pic>
        <p:nvPicPr>
          <p:cNvPr id="2051" name="Picture 3" descr="G:\фоточки\IMG_88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33043">
            <a:off x="558206" y="2468191"/>
            <a:ext cx="3963346" cy="2642231"/>
          </a:xfrm>
          <a:prstGeom prst="rect">
            <a:avLst/>
          </a:prstGeom>
          <a:noFill/>
        </p:spPr>
      </p:pic>
      <p:pic>
        <p:nvPicPr>
          <p:cNvPr id="2052" name="Picture 4" descr="G:\фоточки\IMG_88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4343400"/>
            <a:ext cx="3200400" cy="213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33600" y="457200"/>
            <a:ext cx="65532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Segoe Print" pitchFamily="2" charset="0"/>
              </a:rPr>
              <a:t>На уколы! На уколы!</a:t>
            </a:r>
            <a:br>
              <a:rPr lang="ru-RU" sz="2800" b="1" dirty="0" smtClean="0">
                <a:solidFill>
                  <a:srgbClr val="002060"/>
                </a:solidFill>
                <a:latin typeface="Segoe Print" pitchFamily="2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Segoe Print" pitchFamily="2" charset="0"/>
              </a:rPr>
              <a:t>Собирайся, ребятня!</a:t>
            </a:r>
            <a:br>
              <a:rPr lang="ru-RU" sz="2800" b="1" dirty="0" smtClean="0">
                <a:solidFill>
                  <a:srgbClr val="002060"/>
                </a:solidFill>
                <a:latin typeface="Segoe Print" pitchFamily="2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Segoe Print" pitchFamily="2" charset="0"/>
              </a:rPr>
              <a:t>Вы не бойтесь! Я не больно –</a:t>
            </a:r>
            <a:br>
              <a:rPr lang="ru-RU" sz="2800" b="1" dirty="0" smtClean="0">
                <a:solidFill>
                  <a:srgbClr val="002060"/>
                </a:solidFill>
                <a:latin typeface="Segoe Print" pitchFamily="2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Segoe Print" pitchFamily="2" charset="0"/>
              </a:rPr>
              <a:t>Ведь хороший доктор я.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8" name="Picture 2" descr="G:\фото профес\CIMG32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2286000"/>
            <a:ext cx="3143250" cy="419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7526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>
                <a:latin typeface="Segoe Print" pitchFamily="2" charset="0"/>
              </a:rPr>
              <a:t/>
            </a:r>
            <a:br>
              <a:rPr lang="ru-RU" sz="2800" dirty="0" smtClean="0">
                <a:latin typeface="Segoe Print" pitchFamily="2" charset="0"/>
              </a:rPr>
            </a:br>
            <a:r>
              <a:rPr lang="ru-RU" sz="2800" dirty="0" smtClean="0">
                <a:latin typeface="Segoe Print" pitchFamily="2" charset="0"/>
              </a:rPr>
              <a:t/>
            </a:r>
            <a:br>
              <a:rPr lang="ru-RU" sz="2800" dirty="0" smtClean="0">
                <a:latin typeface="Segoe Print" pitchFamily="2" charset="0"/>
              </a:rPr>
            </a:br>
            <a:r>
              <a:rPr lang="ru-RU" sz="2800" dirty="0" smtClean="0">
                <a:latin typeface="Segoe Print" pitchFamily="2" charset="0"/>
              </a:rPr>
              <a:t/>
            </a:r>
            <a:br>
              <a:rPr lang="ru-RU" sz="2800" dirty="0" smtClean="0">
                <a:latin typeface="Segoe Print" pitchFamily="2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Segoe Print" pitchFamily="2" charset="0"/>
              </a:rPr>
              <a:t>Поднимите-ка рубашки,</a:t>
            </a:r>
            <a:br>
              <a:rPr lang="ru-RU" sz="2800" b="1" dirty="0" smtClean="0">
                <a:solidFill>
                  <a:srgbClr val="002060"/>
                </a:solidFill>
                <a:latin typeface="Segoe Print" pitchFamily="2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Segoe Print" pitchFamily="2" charset="0"/>
              </a:rPr>
              <a:t>Я послушаю живот.</a:t>
            </a:r>
            <a:r>
              <a:rPr lang="ru-RU" sz="2800" dirty="0" smtClean="0">
                <a:latin typeface="Segoe Print" pitchFamily="2" charset="0"/>
              </a:rPr>
              <a:t/>
            </a:r>
            <a:br>
              <a:rPr lang="ru-RU" sz="2800" dirty="0" smtClean="0">
                <a:latin typeface="Segoe Print" pitchFamily="2" charset="0"/>
              </a:rPr>
            </a:br>
            <a:r>
              <a:rPr lang="ru-RU" sz="2800" dirty="0" smtClean="0">
                <a:latin typeface="Segoe Print" pitchFamily="2" charset="0"/>
              </a:rPr>
              <a:t/>
            </a:r>
            <a:br>
              <a:rPr lang="ru-RU" sz="2800" dirty="0" smtClean="0">
                <a:latin typeface="Segoe Print" pitchFamily="2" charset="0"/>
              </a:rPr>
            </a:br>
            <a:endParaRPr lang="ru-RU" sz="2800" dirty="0">
              <a:latin typeface="Segoe Print" pitchFamily="2" charset="0"/>
            </a:endParaRPr>
          </a:p>
        </p:txBody>
      </p:sp>
      <p:pic>
        <p:nvPicPr>
          <p:cNvPr id="4" name="Picture 3" descr="G:\фото профес\CIMG32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200400"/>
            <a:ext cx="4344785" cy="3258589"/>
          </a:xfrm>
          <a:prstGeom prst="rect">
            <a:avLst/>
          </a:prstGeom>
          <a:noFill/>
        </p:spPr>
      </p:pic>
      <p:pic>
        <p:nvPicPr>
          <p:cNvPr id="5" name="Picture 2" descr="G:\фото профес\CIMG32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52400"/>
            <a:ext cx="3962400" cy="321143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572000" y="4191000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Segoe Print" pitchFamily="2" charset="0"/>
              </a:rPr>
              <a:t>Ой-ой-ой!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Segoe Print" pitchFamily="2" charset="0"/>
              </a:rPr>
              <a:t> Урчит там что-то,</a:t>
            </a:r>
            <a:br>
              <a:rPr lang="ru-RU" sz="2800" b="1" dirty="0" smtClean="0">
                <a:solidFill>
                  <a:srgbClr val="002060"/>
                </a:solidFill>
                <a:latin typeface="Segoe Print" pitchFamily="2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Segoe Print" pitchFamily="2" charset="0"/>
              </a:rPr>
              <a:t>Срочно выпейте компот</a:t>
            </a:r>
            <a:r>
              <a:rPr lang="ru-RU" dirty="0" smtClean="0">
                <a:solidFill>
                  <a:srgbClr val="002060"/>
                </a:solidFill>
                <a:latin typeface="Segoe Print" pitchFamily="2" charset="0"/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:\фото профес\CIMG32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2362200"/>
            <a:ext cx="4724400" cy="397279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905000" y="228600"/>
            <a:ext cx="67818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Segoe Print" pitchFamily="2" charset="0"/>
              </a:rPr>
              <a:t>Вот вам градусник подмышку,</a:t>
            </a:r>
            <a:br>
              <a:rPr lang="ru-RU" sz="2800" b="1" dirty="0" smtClean="0">
                <a:solidFill>
                  <a:srgbClr val="002060"/>
                </a:solidFill>
                <a:latin typeface="Segoe Print" pitchFamily="2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Segoe Print" pitchFamily="2" charset="0"/>
              </a:rPr>
              <a:t>Посидите пять минут.</a:t>
            </a:r>
            <a:br>
              <a:rPr lang="ru-RU" sz="2800" b="1" dirty="0" smtClean="0">
                <a:solidFill>
                  <a:srgbClr val="002060"/>
                </a:solidFill>
                <a:latin typeface="Segoe Print" pitchFamily="2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Segoe Print" pitchFamily="2" charset="0"/>
              </a:rPr>
              <a:t>Я натру вас лучшей мазью,</a:t>
            </a:r>
            <a:br>
              <a:rPr lang="ru-RU" sz="2800" b="1" dirty="0" smtClean="0">
                <a:solidFill>
                  <a:srgbClr val="002060"/>
                </a:solidFill>
                <a:latin typeface="Segoe Print" pitchFamily="2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Segoe Print" pitchFamily="2" charset="0"/>
              </a:rPr>
              <a:t>Наложу на руку жгут.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3100" b="1" dirty="0" smtClean="0">
                <a:latin typeface="Segoe Print" pitchFamily="2" charset="0"/>
              </a:rPr>
              <a:t/>
            </a:r>
            <a:br>
              <a:rPr lang="ru-RU" sz="3100" b="1" dirty="0" smtClean="0">
                <a:latin typeface="Segoe Print" pitchFamily="2" charset="0"/>
              </a:rPr>
            </a:br>
            <a:r>
              <a:rPr lang="ru-RU" sz="3100" b="1" dirty="0" smtClean="0">
                <a:latin typeface="Segoe Print" pitchFamily="2" charset="0"/>
              </a:rPr>
              <a:t/>
            </a:r>
            <a:br>
              <a:rPr lang="ru-RU" sz="3100" b="1" dirty="0" smtClean="0">
                <a:latin typeface="Segoe Print" pitchFamily="2" charset="0"/>
              </a:rPr>
            </a:br>
            <a:r>
              <a:rPr lang="ru-RU" sz="3100" b="1" dirty="0" smtClean="0">
                <a:latin typeface="Segoe Print" pitchFamily="2" charset="0"/>
              </a:rPr>
              <a:t/>
            </a:r>
            <a:br>
              <a:rPr lang="ru-RU" sz="3100" b="1" dirty="0" smtClean="0">
                <a:latin typeface="Segoe Print" pitchFamily="2" charset="0"/>
              </a:rPr>
            </a:br>
            <a:r>
              <a:rPr lang="ru-RU" sz="3100" b="1" dirty="0" smtClean="0">
                <a:solidFill>
                  <a:srgbClr val="002060"/>
                </a:solidFill>
                <a:latin typeface="Segoe Print" pitchFamily="2" charset="0"/>
              </a:rPr>
              <a:t>Может, банки вам поставить?</a:t>
            </a:r>
            <a:br>
              <a:rPr lang="ru-RU" sz="3100" b="1" dirty="0" smtClean="0">
                <a:solidFill>
                  <a:srgbClr val="002060"/>
                </a:solidFill>
                <a:latin typeface="Segoe Print" pitchFamily="2" charset="0"/>
              </a:rPr>
            </a:br>
            <a:r>
              <a:rPr lang="ru-RU" sz="3100" b="1" dirty="0" smtClean="0">
                <a:solidFill>
                  <a:srgbClr val="002060"/>
                </a:solidFill>
                <a:latin typeface="Segoe Print" pitchFamily="2" charset="0"/>
              </a:rPr>
              <a:t>Я умею – верь - не верь.</a:t>
            </a:r>
            <a:br>
              <a:rPr lang="ru-RU" sz="3100" b="1" dirty="0" smtClean="0">
                <a:solidFill>
                  <a:srgbClr val="002060"/>
                </a:solidFill>
                <a:latin typeface="Segoe Print" pitchFamily="2" charset="0"/>
              </a:rPr>
            </a:br>
            <a:r>
              <a:rPr lang="ru-RU" sz="3100" b="1" dirty="0" smtClean="0">
                <a:solidFill>
                  <a:srgbClr val="002060"/>
                </a:solidFill>
                <a:latin typeface="Segoe Print" pitchFamily="2" charset="0"/>
              </a:rPr>
              <a:t>И давление измерю,</a:t>
            </a:r>
            <a:br>
              <a:rPr lang="ru-RU" sz="3100" b="1" dirty="0" smtClean="0">
                <a:solidFill>
                  <a:srgbClr val="002060"/>
                </a:solidFill>
                <a:latin typeface="Segoe Print" pitchFamily="2" charset="0"/>
              </a:rPr>
            </a:br>
            <a:r>
              <a:rPr lang="ru-RU" sz="3100" b="1" dirty="0" smtClean="0">
                <a:solidFill>
                  <a:srgbClr val="002060"/>
                </a:solidFill>
                <a:latin typeface="Segoe Print" pitchFamily="2" charset="0"/>
              </a:rPr>
              <a:t>Вы прилягте на постель</a:t>
            </a:r>
            <a:r>
              <a:rPr lang="ru-RU" sz="3100" dirty="0" smtClean="0">
                <a:solidFill>
                  <a:srgbClr val="002060"/>
                </a:solidFill>
                <a:latin typeface="Segoe Print" pitchFamily="2" charset="0"/>
              </a:rPr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3" descr="G:\фото профес\CIMG32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323021"/>
            <a:ext cx="4114800" cy="3087179"/>
          </a:xfrm>
          <a:prstGeom prst="rect">
            <a:avLst/>
          </a:prstGeom>
          <a:noFill/>
        </p:spPr>
      </p:pic>
      <p:pic>
        <p:nvPicPr>
          <p:cNvPr id="5" name="Picture 4" descr="G:\фото профес\CIMG32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362200"/>
            <a:ext cx="4064000" cy="304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лександр\Desktop\фото профес\CIMG32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762000"/>
            <a:ext cx="6324600" cy="4743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00CC"/>
                </a:solidFill>
                <a:latin typeface="Segoe Print" pitchFamily="2" charset="0"/>
              </a:rPr>
              <a:t>Парикмахер</a:t>
            </a:r>
            <a:endParaRPr lang="ru-RU" b="1" dirty="0">
              <a:solidFill>
                <a:srgbClr val="0000CC"/>
              </a:solidFill>
              <a:latin typeface="Segoe Print" pitchFamily="2" charset="0"/>
            </a:endParaRPr>
          </a:p>
        </p:txBody>
      </p:sp>
      <p:pic>
        <p:nvPicPr>
          <p:cNvPr id="37890" name="Picture 2" descr="G:\фото сад\CIMG31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295400"/>
            <a:ext cx="4205817" cy="3154363"/>
          </a:xfrm>
          <a:prstGeom prst="rect">
            <a:avLst/>
          </a:prstGeom>
          <a:noFill/>
        </p:spPr>
      </p:pic>
      <p:pic>
        <p:nvPicPr>
          <p:cNvPr id="37891" name="Picture 3" descr="G:\фото сад\CIMG31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276600"/>
            <a:ext cx="4267200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G:\фото сад\CIMG31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066800"/>
            <a:ext cx="5892800" cy="4419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Segoe Print" pitchFamily="2" charset="0"/>
              </a:rPr>
              <a:t>Строитель</a:t>
            </a:r>
            <a:endParaRPr lang="ru-RU" b="1" dirty="0">
              <a:solidFill>
                <a:srgbClr val="7030A0"/>
              </a:solidFill>
              <a:latin typeface="Segoe Print" pitchFamily="2" charset="0"/>
            </a:endParaRPr>
          </a:p>
        </p:txBody>
      </p:sp>
      <p:pic>
        <p:nvPicPr>
          <p:cNvPr id="2050" name="Picture 2" descr="C:\Users\Александр\Desktop\фото профес\CIMG34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143000"/>
            <a:ext cx="3581400" cy="2491581"/>
          </a:xfrm>
          <a:prstGeom prst="rect">
            <a:avLst/>
          </a:prstGeom>
          <a:noFill/>
        </p:spPr>
      </p:pic>
      <p:pic>
        <p:nvPicPr>
          <p:cNvPr id="2051" name="Picture 3" descr="C:\Users\Александр\Desktop\фото профес\CIMG34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066800"/>
            <a:ext cx="3886200" cy="2571750"/>
          </a:xfrm>
          <a:prstGeom prst="rect">
            <a:avLst/>
          </a:prstGeom>
          <a:noFill/>
        </p:spPr>
      </p:pic>
      <p:pic>
        <p:nvPicPr>
          <p:cNvPr id="2052" name="Picture 4" descr="C:\Users\Александр\Desktop\фото профес\CIMG34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3733800"/>
            <a:ext cx="3733800" cy="2800350"/>
          </a:xfrm>
          <a:prstGeom prst="rect">
            <a:avLst/>
          </a:prstGeom>
          <a:noFill/>
        </p:spPr>
      </p:pic>
      <p:pic>
        <p:nvPicPr>
          <p:cNvPr id="6" name="Picture 8" descr="Картинки по запросу молоток картинки детски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318140">
            <a:off x="2928170" y="2918257"/>
            <a:ext cx="1113322" cy="807159"/>
          </a:xfrm>
          <a:prstGeom prst="rect">
            <a:avLst/>
          </a:prstGeom>
          <a:noFill/>
        </p:spPr>
      </p:pic>
      <p:pic>
        <p:nvPicPr>
          <p:cNvPr id="7" name="Picture 8" descr="Картинки по запросу молоток картинки детски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318140">
            <a:off x="5371366" y="5669175"/>
            <a:ext cx="1162407" cy="842746"/>
          </a:xfrm>
          <a:prstGeom prst="rect">
            <a:avLst/>
          </a:prstGeom>
          <a:noFill/>
        </p:spPr>
      </p:pic>
      <p:pic>
        <p:nvPicPr>
          <p:cNvPr id="8" name="Picture 8" descr="Картинки по запросу молоток картинки детски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318140">
            <a:off x="7864027" y="2926548"/>
            <a:ext cx="1166051" cy="845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Воспитание уважительного отношения к трудовой деятельности, желание трудиться самому и оказывать посильную помощь окружающим.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лександр\Desktop\фото профес\CIMG34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3733800"/>
            <a:ext cx="3962400" cy="2971800"/>
          </a:xfrm>
          <a:prstGeom prst="rect">
            <a:avLst/>
          </a:prstGeom>
          <a:noFill/>
        </p:spPr>
      </p:pic>
      <p:pic>
        <p:nvPicPr>
          <p:cNvPr id="3075" name="Picture 3" descr="C:\Users\Александр\Desktop\фото профес\CIMG34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3886200" cy="2914650"/>
          </a:xfrm>
          <a:prstGeom prst="rect">
            <a:avLst/>
          </a:prstGeom>
          <a:noFill/>
        </p:spPr>
      </p:pic>
      <p:pic>
        <p:nvPicPr>
          <p:cNvPr id="3076" name="Picture 4" descr="C:\Users\Александр\Desktop\фото профес\CIMG34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152400"/>
            <a:ext cx="3860800" cy="28956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52400" y="312420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Segoe Print" pitchFamily="2" charset="0"/>
              </a:rPr>
              <a:t>Точно в срок построит он </a:t>
            </a:r>
            <a:br>
              <a:rPr lang="ru-RU" sz="2000" b="1" dirty="0" smtClean="0">
                <a:solidFill>
                  <a:srgbClr val="7030A0"/>
                </a:solidFill>
                <a:latin typeface="Segoe Print" pitchFamily="2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Segoe Print" pitchFamily="2" charset="0"/>
              </a:rPr>
              <a:t>Небоскрёб и стадион. </a:t>
            </a:r>
            <a:endParaRPr lang="ru-RU" sz="2000" b="1" dirty="0">
              <a:solidFill>
                <a:srgbClr val="7030A0"/>
              </a:solidFill>
              <a:latin typeface="Segoe Print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29200" y="312420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Segoe Print" pitchFamily="2" charset="0"/>
              </a:rPr>
              <a:t>Детский садик и больницу, </a:t>
            </a:r>
            <a:br>
              <a:rPr lang="ru-RU" sz="2000" b="1" dirty="0" smtClean="0">
                <a:solidFill>
                  <a:srgbClr val="7030A0"/>
                </a:solidFill>
                <a:latin typeface="Segoe Print" pitchFamily="2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Segoe Print" pitchFamily="2" charset="0"/>
              </a:rPr>
              <a:t>Магазинов вереницу. </a:t>
            </a:r>
            <a:endParaRPr lang="ru-RU" sz="2000" b="1" dirty="0">
              <a:solidFill>
                <a:srgbClr val="7030A0"/>
              </a:solidFill>
              <a:latin typeface="Segoe Print" pitchFamily="2" charset="0"/>
            </a:endParaRPr>
          </a:p>
        </p:txBody>
      </p:sp>
      <p:pic>
        <p:nvPicPr>
          <p:cNvPr id="7176" name="Picture 8" descr="Картинки по запросу молоток картинки детски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849317">
            <a:off x="3180347" y="2446188"/>
            <a:ext cx="842343" cy="610699"/>
          </a:xfrm>
          <a:prstGeom prst="rect">
            <a:avLst/>
          </a:prstGeom>
          <a:noFill/>
        </p:spPr>
      </p:pic>
      <p:sp>
        <p:nvSpPr>
          <p:cNvPr id="7180" name="AutoShape 12" descr="Картинки по запросу дрель картинки детск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82" name="AutoShape 14" descr="Картинки по запросу дрель картинки детск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84" name="AutoShape 16" descr="Картинки по запросу дрель картинки детск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Picture 8" descr="Картинки по запросу молоток картинки детски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571694">
            <a:off x="5570225" y="6009804"/>
            <a:ext cx="990600" cy="718186"/>
          </a:xfrm>
          <a:prstGeom prst="rect">
            <a:avLst/>
          </a:prstGeom>
          <a:noFill/>
        </p:spPr>
      </p:pic>
      <p:pic>
        <p:nvPicPr>
          <p:cNvPr id="16" name="Picture 8" descr="Картинки по запросу молоток картинки детски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804915">
            <a:off x="7910736" y="2379461"/>
            <a:ext cx="890445" cy="6455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Пальчиковая гимнастика</a:t>
            </a:r>
            <a:endParaRPr lang="ru-RU" dirty="0"/>
          </a:p>
        </p:txBody>
      </p:sp>
      <p:pic>
        <p:nvPicPr>
          <p:cNvPr id="1026" name="Picture 2" descr="G:\фоточки\IMG_884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00200" y="1371600"/>
            <a:ext cx="2971800" cy="1981200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1676400" y="685800"/>
            <a:ext cx="4038600" cy="60960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Тук – </a:t>
            </a:r>
            <a:r>
              <a:rPr lang="ru-RU" dirty="0" err="1" smtClean="0"/>
              <a:t>тук</a:t>
            </a:r>
            <a:r>
              <a:rPr lang="ru-RU" dirty="0" smtClean="0"/>
              <a:t> , строим дом!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1027" name="Picture 3" descr="G:\фоточки\IMG_88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828800"/>
            <a:ext cx="2971800" cy="1981200"/>
          </a:xfrm>
          <a:prstGeom prst="rect">
            <a:avLst/>
          </a:prstGeom>
          <a:noFill/>
        </p:spPr>
      </p:pic>
      <p:pic>
        <p:nvPicPr>
          <p:cNvPr id="1028" name="Picture 4" descr="G:\фоточки\IMG_88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4648200"/>
            <a:ext cx="2819400" cy="1879600"/>
          </a:xfrm>
          <a:prstGeom prst="rect">
            <a:avLst/>
          </a:prstGeom>
          <a:noFill/>
        </p:spPr>
      </p:pic>
      <p:pic>
        <p:nvPicPr>
          <p:cNvPr id="1029" name="Picture 5" descr="G:\фоточки\IMG_88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4114800"/>
            <a:ext cx="2971800" cy="19812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0" y="3581400"/>
            <a:ext cx="43933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2800" dirty="0" smtClean="0"/>
              <a:t>С острой крышей и трубой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48200" y="1143000"/>
            <a:ext cx="480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dirty="0" smtClean="0"/>
              <a:t>Дом – высокий, дом с окном,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343400" y="3962400"/>
            <a:ext cx="36636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2800" dirty="0" smtClean="0"/>
              <a:t>В доме я живу с тобой</a:t>
            </a:r>
            <a:r>
              <a:rPr lang="ru-RU" dirty="0" smtClean="0"/>
              <a:t>!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F0"/>
                </a:solidFill>
                <a:latin typeface="Segoe Print" pitchFamily="2" charset="0"/>
              </a:rPr>
              <a:t>Повар</a:t>
            </a:r>
            <a:endParaRPr lang="ru-RU" b="1" dirty="0">
              <a:solidFill>
                <a:srgbClr val="00B0F0"/>
              </a:solidFill>
              <a:latin typeface="Segoe Print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      </a:t>
            </a:r>
          </a:p>
          <a:p>
            <a:pPr>
              <a:buNone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     </a:t>
            </a:r>
          </a:p>
          <a:p>
            <a:pPr>
              <a:buNone/>
            </a:pPr>
            <a:endParaRPr lang="ru-RU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       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Вот наш повар тётя Фая.</a:t>
            </a:r>
            <a:b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Пусть узнает целый свет –</a:t>
            </a:r>
            <a:b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Тёти Фаина котлета</a:t>
            </a:r>
            <a:b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Лучше фруктов и конфет!</a:t>
            </a:r>
          </a:p>
          <a:p>
            <a:pPr>
              <a:buNone/>
            </a:pP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 descr="G:\фото профес\CIMG32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219200"/>
            <a:ext cx="4165600" cy="3124200"/>
          </a:xfrm>
          <a:prstGeom prst="rect">
            <a:avLst/>
          </a:prstGeom>
          <a:noFill/>
        </p:spPr>
      </p:pic>
      <p:pic>
        <p:nvPicPr>
          <p:cNvPr id="1027" name="Picture 3" descr="G:\фото профес\CIMG32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581400"/>
            <a:ext cx="4165600" cy="3124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лександр\Desktop\фото профес\CIMG34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14395">
            <a:off x="4343400" y="381000"/>
            <a:ext cx="4470400" cy="3352800"/>
          </a:xfrm>
          <a:prstGeom prst="rect">
            <a:avLst/>
          </a:prstGeom>
          <a:noFill/>
        </p:spPr>
      </p:pic>
      <p:pic>
        <p:nvPicPr>
          <p:cNvPr id="4099" name="Picture 3" descr="C:\Users\Александр\Desktop\фото профес\CIMG34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38288">
            <a:off x="629609" y="2389890"/>
            <a:ext cx="5181600" cy="3886200"/>
          </a:xfrm>
          <a:prstGeom prst="rect">
            <a:avLst/>
          </a:prstGeom>
          <a:noFill/>
        </p:spPr>
      </p:pic>
      <p:pic>
        <p:nvPicPr>
          <p:cNvPr id="5126" name="Picture 6" descr="http://img1.liveinternet.ru/images/attach/c/11/114/80/114080675_5152557_0_6ef98_7e923807_X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017822">
            <a:off x="4837397" y="4209201"/>
            <a:ext cx="1700024" cy="2676526"/>
          </a:xfrm>
          <a:prstGeom prst="rect">
            <a:avLst/>
          </a:prstGeom>
          <a:noFill/>
        </p:spPr>
      </p:pic>
      <p:pic>
        <p:nvPicPr>
          <p:cNvPr id="8" name="Picture 6" descr="http://img1.liveinternet.ru/images/attach/c/11/114/80/114080675_5152557_0_6ef98_7e923807_X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172765">
            <a:off x="6902503" y="2570088"/>
            <a:ext cx="1700024" cy="2676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050" name="Picture 2" descr="G:\фото профес\CIMG32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657600"/>
            <a:ext cx="4013200" cy="3009900"/>
          </a:xfrm>
          <a:prstGeom prst="rect">
            <a:avLst/>
          </a:prstGeom>
          <a:noFill/>
        </p:spPr>
      </p:pic>
      <p:pic>
        <p:nvPicPr>
          <p:cNvPr id="2051" name="Picture 3" descr="G:\фото профес\CIMG32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533400"/>
            <a:ext cx="4267200" cy="32004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 rot="20974053">
            <a:off x="0" y="1981200"/>
            <a:ext cx="5257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latin typeface="Segoe Print" pitchFamily="2" charset="0"/>
                <a:ea typeface="Times New Roman" pitchFamily="18" charset="0"/>
                <a:cs typeface="Tahoma" pitchFamily="34" charset="0"/>
              </a:rPr>
              <a:t>Дайте повару продукты:</a:t>
            </a:r>
            <a:br>
              <a:rPr lang="ru-RU" sz="2400" b="1" i="1" dirty="0" smtClean="0">
                <a:latin typeface="Segoe Print" pitchFamily="2" charset="0"/>
                <a:ea typeface="Times New Roman" pitchFamily="18" charset="0"/>
                <a:cs typeface="Tahoma" pitchFamily="34" charset="0"/>
              </a:rPr>
            </a:br>
            <a:r>
              <a:rPr lang="ru-RU" sz="2400" b="1" i="1" dirty="0" smtClean="0">
                <a:latin typeface="Segoe Print" pitchFamily="2" charset="0"/>
                <a:ea typeface="Times New Roman" pitchFamily="18" charset="0"/>
                <a:cs typeface="Tahoma" pitchFamily="34" charset="0"/>
              </a:rPr>
              <a:t>Мясо птицы, сухофрукты,</a:t>
            </a:r>
            <a:br>
              <a:rPr lang="ru-RU" sz="2400" b="1" i="1" dirty="0" smtClean="0">
                <a:latin typeface="Segoe Print" pitchFamily="2" charset="0"/>
                <a:ea typeface="Times New Roman" pitchFamily="18" charset="0"/>
                <a:cs typeface="Tahoma" pitchFamily="34" charset="0"/>
              </a:rPr>
            </a:br>
            <a:endParaRPr lang="ru-RU" sz="2400" b="1" i="1" dirty="0" smtClean="0">
              <a:latin typeface="Segoe Print" pitchFamily="2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1062399">
            <a:off x="4343400" y="43434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i="1" dirty="0" smtClean="0">
                <a:solidFill>
                  <a:srgbClr val="000000"/>
                </a:solidFill>
                <a:latin typeface="Segoe Print" pitchFamily="2" charset="0"/>
                <a:ea typeface="Times New Roman" pitchFamily="18" charset="0"/>
                <a:cs typeface="Tahoma" pitchFamily="34" charset="0"/>
              </a:rPr>
              <a:t>Рис, картофель... И тогда</a:t>
            </a:r>
            <a:br>
              <a:rPr lang="ru-RU" sz="2400" b="1" i="1" dirty="0" smtClean="0">
                <a:solidFill>
                  <a:srgbClr val="000000"/>
                </a:solidFill>
                <a:latin typeface="Segoe Print" pitchFamily="2" charset="0"/>
                <a:ea typeface="Times New Roman" pitchFamily="18" charset="0"/>
                <a:cs typeface="Tahoma" pitchFamily="34" charset="0"/>
              </a:rPr>
            </a:br>
            <a:r>
              <a:rPr lang="ru-RU" sz="2400" b="1" i="1" dirty="0" smtClean="0">
                <a:solidFill>
                  <a:srgbClr val="000000"/>
                </a:solidFill>
                <a:latin typeface="Segoe Print" pitchFamily="2" charset="0"/>
                <a:ea typeface="Times New Roman" pitchFamily="18" charset="0"/>
                <a:cs typeface="Tahoma" pitchFamily="34" charset="0"/>
              </a:rPr>
              <a:t>Ждёт вас вкусная еда.</a:t>
            </a:r>
            <a:endParaRPr lang="ru-RU" sz="2400" b="1" dirty="0"/>
          </a:p>
        </p:txBody>
      </p:sp>
      <p:pic>
        <p:nvPicPr>
          <p:cNvPr id="8" name="Рисунок 7" descr="https://img-fotki.yandex.ru/get/9807/58581001.1f2/0_c8980_3ea3cf6_orig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8575" y="0"/>
            <a:ext cx="1495425" cy="134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6858000" cy="792162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latin typeface="Segoe Print" pitchFamily="2" charset="0"/>
              </a:rPr>
              <a:t>Гости ели, гости пили,</a:t>
            </a:r>
            <a:br>
              <a:rPr lang="ru-RU" b="1" dirty="0" smtClean="0">
                <a:latin typeface="Segoe Print" pitchFamily="2" charset="0"/>
              </a:rPr>
            </a:br>
            <a:r>
              <a:rPr lang="ru-RU" b="1" dirty="0" smtClean="0">
                <a:latin typeface="Segoe Print" pitchFamily="2" charset="0"/>
              </a:rPr>
              <a:t>Гости повара хвалили</a:t>
            </a:r>
            <a:endParaRPr lang="ru-RU" b="1" dirty="0">
              <a:latin typeface="Segoe Print" pitchFamily="2" charset="0"/>
            </a:endParaRPr>
          </a:p>
        </p:txBody>
      </p:sp>
      <p:pic>
        <p:nvPicPr>
          <p:cNvPr id="1026" name="Picture 2" descr="H:\DCIM\100CASIO\CIMG35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219200"/>
            <a:ext cx="3276600" cy="2457450"/>
          </a:xfrm>
          <a:prstGeom prst="rect">
            <a:avLst/>
          </a:prstGeom>
          <a:noFill/>
        </p:spPr>
      </p:pic>
      <p:pic>
        <p:nvPicPr>
          <p:cNvPr id="1027" name="Picture 3" descr="H:\DCIM\100CASIO\CIMG35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295400"/>
            <a:ext cx="3124200" cy="2343150"/>
          </a:xfrm>
          <a:prstGeom prst="rect">
            <a:avLst/>
          </a:prstGeom>
          <a:noFill/>
        </p:spPr>
      </p:pic>
      <p:pic>
        <p:nvPicPr>
          <p:cNvPr id="1028" name="Picture 4" descr="H:\DCIM\100CASIO\CIMG35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3733800"/>
            <a:ext cx="3733800" cy="2800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DCIM\100CASIO\CIMG34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381000"/>
            <a:ext cx="3657600" cy="2743200"/>
          </a:xfrm>
          <a:prstGeom prst="rect">
            <a:avLst/>
          </a:prstGeom>
          <a:noFill/>
        </p:spPr>
      </p:pic>
      <p:pic>
        <p:nvPicPr>
          <p:cNvPr id="2051" name="Picture 3" descr="H:\DCIM\100CASIO\CIMG34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3429000"/>
            <a:ext cx="3632200" cy="3048000"/>
          </a:xfrm>
          <a:prstGeom prst="rect">
            <a:avLst/>
          </a:prstGeom>
          <a:noFill/>
        </p:spPr>
      </p:pic>
      <p:pic>
        <p:nvPicPr>
          <p:cNvPr id="2052" name="Picture 4" descr="H:\DCIM\100CASIO\CIMG34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362200"/>
            <a:ext cx="4597400" cy="3448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лександр\Desktop\фото профес\CIMG32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371600"/>
            <a:ext cx="5638800" cy="4229100"/>
          </a:xfrm>
          <a:prstGeom prst="rect">
            <a:avLst/>
          </a:prstGeom>
          <a:noFill/>
        </p:spPr>
      </p:pic>
      <p:pic>
        <p:nvPicPr>
          <p:cNvPr id="3" name="Рисунок 2" descr="http://img1.liveinternet.ru/images/attach/c/10/108/697/108697263_106706798_100225163_7247d6d6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8825" y="228600"/>
            <a:ext cx="3305175" cy="243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Продавец</a:t>
            </a:r>
            <a:endParaRPr lang="ru-RU" dirty="0"/>
          </a:p>
        </p:txBody>
      </p:sp>
      <p:pic>
        <p:nvPicPr>
          <p:cNvPr id="43010" name="Picture 2" descr="G:\фото профес\CIMG32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1143000"/>
            <a:ext cx="3581400" cy="2686050"/>
          </a:xfrm>
          <a:prstGeom prst="rect">
            <a:avLst/>
          </a:prstGeom>
          <a:noFill/>
        </p:spPr>
      </p:pic>
      <p:pic>
        <p:nvPicPr>
          <p:cNvPr id="43011" name="Picture 3" descr="G:\фото профес\CIMG32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133600"/>
            <a:ext cx="4673600" cy="3505200"/>
          </a:xfrm>
          <a:prstGeom prst="rect">
            <a:avLst/>
          </a:prstGeom>
          <a:noFill/>
        </p:spPr>
      </p:pic>
      <p:pic>
        <p:nvPicPr>
          <p:cNvPr id="43012" name="Picture 4" descr="G:\фото профес\CIMG32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3962400"/>
            <a:ext cx="3581400" cy="2686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algn="l"/>
            <a:r>
              <a:rPr lang="ru-RU" dirty="0" smtClean="0"/>
              <a:t>           </a:t>
            </a:r>
            <a:endParaRPr lang="ru-RU" dirty="0"/>
          </a:p>
        </p:txBody>
      </p:sp>
      <p:pic>
        <p:nvPicPr>
          <p:cNvPr id="44035" name="Picture 3" descr="G:\фото профес\CIMG32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3733800"/>
            <a:ext cx="3860800" cy="2895600"/>
          </a:xfrm>
          <a:prstGeom prst="rect">
            <a:avLst/>
          </a:prstGeom>
          <a:noFill/>
        </p:spPr>
      </p:pic>
      <p:pic>
        <p:nvPicPr>
          <p:cNvPr id="7" name="Рисунок 6" descr="http://www.maam.ru/upload/blogs/0aaf5f8e9c04d67ab21171910f54f04c.jpg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228600"/>
            <a:ext cx="5257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Задачи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Расширять представление детей о профессиях;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Продолжать знакомить с атрибутами, значением в жизни общества;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Развивать интерес к труду взрослых;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Развивать представления о важности и значимости труда взрослых;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Воспитывать уважение к труду;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Воспитывать чувство благодарности к людям за их труд.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G:\фото профес\CIMG32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304800"/>
            <a:ext cx="3454400" cy="2590800"/>
          </a:xfrm>
          <a:prstGeom prst="rect">
            <a:avLst/>
          </a:prstGeom>
          <a:noFill/>
        </p:spPr>
      </p:pic>
      <p:pic>
        <p:nvPicPr>
          <p:cNvPr id="4" name="Picture 5" descr="G:\фото профес\CIMG32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209800"/>
            <a:ext cx="3810000" cy="2857500"/>
          </a:xfrm>
          <a:prstGeom prst="rect">
            <a:avLst/>
          </a:prstGeom>
          <a:noFill/>
        </p:spPr>
      </p:pic>
      <p:pic>
        <p:nvPicPr>
          <p:cNvPr id="5" name="Picture 2" descr="G:\фото профес\CIMG32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3352800"/>
            <a:ext cx="3657600" cy="274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990033"/>
                </a:solidFill>
                <a:latin typeface="Segoe Print" pitchFamily="2" charset="0"/>
              </a:rPr>
              <a:t>Машинист по стирке белья</a:t>
            </a:r>
            <a:endParaRPr lang="ru-RU" b="1" dirty="0">
              <a:solidFill>
                <a:srgbClr val="990033"/>
              </a:solidFill>
              <a:latin typeface="Segoe Print" pitchFamily="2" charset="0"/>
            </a:endParaRPr>
          </a:p>
        </p:txBody>
      </p:sp>
      <p:pic>
        <p:nvPicPr>
          <p:cNvPr id="5123" name="Picture 3" descr="C:\Users\Александр\Desktop\фото профес\CIMG34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216071">
            <a:off x="5193052" y="1606033"/>
            <a:ext cx="3595219" cy="2696414"/>
          </a:xfrm>
          <a:prstGeom prst="rect">
            <a:avLst/>
          </a:prstGeom>
          <a:noFill/>
        </p:spPr>
      </p:pic>
      <p:pic>
        <p:nvPicPr>
          <p:cNvPr id="5124" name="Picture 4" descr="C:\Users\Александр\Desktop\фото профес\CIMG34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25400">
            <a:off x="548735" y="1455839"/>
            <a:ext cx="4089400" cy="3067050"/>
          </a:xfrm>
          <a:prstGeom prst="rect">
            <a:avLst/>
          </a:prstGeom>
          <a:noFill/>
        </p:spPr>
      </p:pic>
      <p:pic>
        <p:nvPicPr>
          <p:cNvPr id="6" name="Рисунок 5" descr="http://img-fotki.yandex.ru/get/6108/136834661.2f/0_8449d_d2a799e1_S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4191000"/>
            <a:ext cx="1066800" cy="1143000"/>
          </a:xfrm>
          <a:prstGeom prst="rect">
            <a:avLst/>
          </a:prstGeom>
          <a:noFill/>
        </p:spPr>
      </p:pic>
      <p:pic>
        <p:nvPicPr>
          <p:cNvPr id="8" name="Рисунок 7" descr="http://img-fotki.yandex.ru/get/6108/136834661.2f/0_8449d_d2a799e1_S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3886200"/>
            <a:ext cx="1428750" cy="1304925"/>
          </a:xfrm>
          <a:prstGeom prst="rect">
            <a:avLst/>
          </a:prstGeom>
          <a:noFill/>
        </p:spPr>
      </p:pic>
      <p:pic>
        <p:nvPicPr>
          <p:cNvPr id="5122" name="Picture 2" descr="C:\Users\Александр\Desktop\фото профес\CIMG3462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3657600"/>
            <a:ext cx="4038600" cy="3028950"/>
          </a:xfrm>
          <a:prstGeom prst="rect">
            <a:avLst/>
          </a:prstGeom>
          <a:noFill/>
        </p:spPr>
      </p:pic>
      <p:pic>
        <p:nvPicPr>
          <p:cNvPr id="7" name="Рисунок 6" descr="http://img-fotki.yandex.ru/get/6108/136834661.2f/0_8449d_d2a799e1_S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5867400"/>
            <a:ext cx="1428750" cy="1304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G:\фото профес\CIMG34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28600"/>
            <a:ext cx="4368800" cy="3276600"/>
          </a:xfrm>
          <a:prstGeom prst="rect">
            <a:avLst/>
          </a:prstGeom>
          <a:noFill/>
        </p:spPr>
      </p:pic>
      <p:pic>
        <p:nvPicPr>
          <p:cNvPr id="45059" name="Picture 3" descr="G:\фото профес\CIMG34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0"/>
            <a:ext cx="4267200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фото профес\CIMG32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228600"/>
            <a:ext cx="3790950" cy="5054600"/>
          </a:xfrm>
          <a:prstGeom prst="rect">
            <a:avLst/>
          </a:prstGeom>
          <a:noFill/>
        </p:spPr>
      </p:pic>
      <p:pic>
        <p:nvPicPr>
          <p:cNvPr id="1027" name="Picture 3" descr="G:\фото профес\CIMG32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209800"/>
            <a:ext cx="3181350" cy="424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фото профес\CIMG32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06277">
            <a:off x="6555527" y="468428"/>
            <a:ext cx="2114550" cy="2819400"/>
          </a:xfrm>
          <a:prstGeom prst="rect">
            <a:avLst/>
          </a:prstGeom>
          <a:noFill/>
        </p:spPr>
      </p:pic>
      <p:pic>
        <p:nvPicPr>
          <p:cNvPr id="2051" name="Picture 3" descr="G:\фото профес\CIMG32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23850">
            <a:off x="716284" y="2255524"/>
            <a:ext cx="2526180" cy="3368240"/>
          </a:xfrm>
          <a:prstGeom prst="rect">
            <a:avLst/>
          </a:prstGeom>
          <a:noFill/>
        </p:spPr>
      </p:pic>
      <p:pic>
        <p:nvPicPr>
          <p:cNvPr id="2052" name="Picture 4" descr="G:\фото профес\CIMG32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533400"/>
            <a:ext cx="3048000" cy="2286000"/>
          </a:xfrm>
          <a:prstGeom prst="rect">
            <a:avLst/>
          </a:prstGeom>
          <a:noFill/>
        </p:spPr>
      </p:pic>
      <p:pic>
        <p:nvPicPr>
          <p:cNvPr id="2053" name="Picture 5" descr="G:\фото профес\CIMG32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4000" y="3429000"/>
            <a:ext cx="3175000" cy="2381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фото профес\CIMG32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09800"/>
            <a:ext cx="5486400" cy="4114800"/>
          </a:xfrm>
          <a:prstGeom prst="rect">
            <a:avLst/>
          </a:prstGeom>
          <a:noFill/>
        </p:spPr>
      </p:pic>
      <p:pic>
        <p:nvPicPr>
          <p:cNvPr id="3075" name="Picture 3" descr="G:\фото профес\CIMG32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2819400"/>
            <a:ext cx="3048000" cy="2286000"/>
          </a:xfrm>
          <a:prstGeom prst="rect">
            <a:avLst/>
          </a:prstGeom>
          <a:noFill/>
        </p:spPr>
      </p:pic>
      <p:pic>
        <p:nvPicPr>
          <p:cNvPr id="3076" name="Picture 4" descr="G:\фото профес\CIMG32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304800"/>
            <a:ext cx="3048000" cy="228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00CC"/>
                </a:solidFill>
                <a:latin typeface="Segoe Print" pitchFamily="2" charset="0"/>
              </a:rPr>
              <a:t>Дворник</a:t>
            </a:r>
            <a:endParaRPr lang="ru-RU" b="1" dirty="0">
              <a:solidFill>
                <a:srgbClr val="CC00CC"/>
              </a:solidFill>
              <a:latin typeface="Segoe Print" pitchFamily="2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148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62" name="Picture 2" descr="G:\фото профес\CIMG32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447800"/>
            <a:ext cx="5994400" cy="4495800"/>
          </a:xfrm>
          <a:prstGeom prst="rect">
            <a:avLst/>
          </a:prstGeom>
          <a:noFill/>
        </p:spPr>
      </p:pic>
      <p:pic>
        <p:nvPicPr>
          <p:cNvPr id="40963" name="Picture 3" descr="G:\фото профес\CIMG32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3962400"/>
            <a:ext cx="3352800" cy="251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G:\фото профес\CIMG32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228600"/>
            <a:ext cx="4064000" cy="3048000"/>
          </a:xfrm>
          <a:prstGeom prst="rect">
            <a:avLst/>
          </a:prstGeom>
          <a:noFill/>
        </p:spPr>
      </p:pic>
      <p:pic>
        <p:nvPicPr>
          <p:cNvPr id="41987" name="Picture 3" descr="G:\фото профес\CIMG32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429000"/>
            <a:ext cx="3962400" cy="2971800"/>
          </a:xfrm>
          <a:prstGeom prst="rect">
            <a:avLst/>
          </a:prstGeom>
          <a:noFill/>
        </p:spPr>
      </p:pic>
      <p:pic>
        <p:nvPicPr>
          <p:cNvPr id="41988" name="Picture 4" descr="G:\фото профес\CIMG32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3429000"/>
            <a:ext cx="3962400" cy="297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00CC"/>
                </a:solidFill>
              </a:rPr>
              <a:t>ПЕРСПЕКТИВЫ НА БУДУЩЕЕ</a:t>
            </a:r>
            <a:endParaRPr lang="ru-RU" b="1" dirty="0">
              <a:solidFill>
                <a:srgbClr val="0000CC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43000" y="1981200"/>
            <a:ext cx="6858000" cy="1981200"/>
          </a:xfrm>
          <a:prstGeom prst="rect">
            <a:avLst/>
          </a:prstGeom>
          <a:solidFill>
            <a:srgbClr val="EED01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Пополнение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УМК : картотеки дидактических игр, подборка литературы, атрибуты для игры по ознакомлению с трудом взрослых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43000" y="4495800"/>
            <a:ext cx="6934200" cy="1905000"/>
          </a:xfrm>
          <a:prstGeom prst="rect">
            <a:avLst/>
          </a:prstGeom>
          <a:solidFill>
            <a:srgbClr val="DC30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Совершенствование форм работы с родителями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652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3840163"/>
          </a:xfrm>
        </p:spPr>
        <p:txBody>
          <a:bodyPr>
            <a:normAutofit lnSpcReduction="10000"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Начинать знакомить детей с разнообразными видами профессионального труда необходимо с дошкольного возраста. Это помогает расширять у детей представление о мире взрослых, побуждать интерес к их профессиональной деятельности, формировать уважение к труду и бережное отношение к вещам, обогащать словарный запас.</a:t>
            </a:r>
          </a:p>
          <a:p>
            <a:pPr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 как это сделать? В этом вопросе и заключается задача воспитателя.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Волна 3"/>
          <p:cNvSpPr/>
          <p:nvPr/>
        </p:nvSpPr>
        <p:spPr>
          <a:xfrm>
            <a:off x="152400" y="0"/>
            <a:ext cx="8839200" cy="2362200"/>
          </a:xfrm>
          <a:prstGeom prst="wave">
            <a:avLst>
              <a:gd name="adj1" fmla="val 12500"/>
              <a:gd name="adj2" fmla="val -4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latin typeface="Arial Black" pitchFamily="34" charset="0"/>
              </a:rPr>
              <a:t>На златом крыльце сидели: царь, царевич, король, королевич, сапожник, портной - кто ты будешь такой?</a:t>
            </a:r>
            <a:endParaRPr lang="ru-RU" sz="24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Методы ознакомления детей с трудом взрослых</a:t>
            </a:r>
            <a:endParaRPr lang="ru-RU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Словесные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(чтение художественной литературы,  разучивание стихов, отгадывание загадок)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Наглядные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(рассматривание сюжетных картин, иллюстраций; наблюдения, просмотр мультфильмов и видеороликов и пр.)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Практические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(экскурсии, организация посильной помощи взрослым, организация совместного труда детей и пр.)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Игровые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(подвижные игры, дидактические, настольно – печатные, сюжетно – ролевые, обыгрывание проблемных ситуаций)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Формы ознакомления детей с трудом взрослых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НОД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Наблюдение за трудом взрослых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Экскурсии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Встречи с людьми разных профессий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Художественно – эстетические  средства (изо, музыка, художественная литература и др.)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Совместная деятельность в процессе режимных моментов в течение всего дня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Организация трудовой деятельности и посильной помощи взрослым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Дидактические, настольные, сюжетно – ролевые игры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Рассматривание картин, иллюстраций, картинок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Использование ИКТ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Интеграция образовательных областей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Привлечение родителей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РППС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Проекты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" y="2133600"/>
            <a:ext cx="8686800" cy="3992563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Они обеспечивают наибольшую отчетливость представлений, максимальную действительность  приобретаемых детьми знаний.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66800" y="381000"/>
            <a:ext cx="77683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Наблюдения и экскурсии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676400"/>
            <a:ext cx="8534400" cy="5181600"/>
          </a:xfrm>
        </p:spPr>
        <p:txBody>
          <a:bodyPr>
            <a:normAutofit/>
          </a:bodyPr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процессе дальнейших занятий, бесед, посредством рассказов воспитателя уточняются, закрепляются, дополняются сведения, полученные во время наблюдений, экскурсий.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76400" y="0"/>
            <a:ext cx="6324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НОД, </a:t>
            </a:r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беседы</a:t>
            </a:r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</TotalTime>
  <Words>930</Words>
  <Application>Microsoft Office PowerPoint</Application>
  <PresentationFormat>Экран (4:3)</PresentationFormat>
  <Paragraphs>134</Paragraphs>
  <Slides>48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Office Theme</vt:lpstr>
      <vt:lpstr>Слайд 1</vt:lpstr>
      <vt:lpstr>Слайд 2</vt:lpstr>
      <vt:lpstr>Цель</vt:lpstr>
      <vt:lpstr>Задачи </vt:lpstr>
      <vt:lpstr>Слайд 5</vt:lpstr>
      <vt:lpstr>Методы ознакомления детей с трудом взрослых</vt:lpstr>
      <vt:lpstr>Формы ознакомления детей с трудом взрослых</vt:lpstr>
      <vt:lpstr>Слайд 8</vt:lpstr>
      <vt:lpstr>Слайд 9</vt:lpstr>
      <vt:lpstr>Слайд 10</vt:lpstr>
      <vt:lpstr>Слайд 11</vt:lpstr>
      <vt:lpstr>Слайд 12</vt:lpstr>
      <vt:lpstr>Специально организованная деятельность в условиях детского сада</vt:lpstr>
      <vt:lpstr>Календарно – тематическое планирование по лексической теме  «Ребенок в мире профессий» из опыта работы группы 10</vt:lpstr>
      <vt:lpstr>Слайд 15</vt:lpstr>
      <vt:lpstr>Слайд 16</vt:lpstr>
      <vt:lpstr>Слайд 17</vt:lpstr>
      <vt:lpstr>Слайд 18</vt:lpstr>
      <vt:lpstr>          Доктор</vt:lpstr>
      <vt:lpstr>Слайд 20</vt:lpstr>
      <vt:lpstr>Слайд 21</vt:lpstr>
      <vt:lpstr>Слайд 22</vt:lpstr>
      <vt:lpstr>   Поднимите-ка рубашки, Я послушаю живот.  </vt:lpstr>
      <vt:lpstr>Слайд 24</vt:lpstr>
      <vt:lpstr>   Может, банки вам поставить? Я умею – верь - не верь. И давление измерю, Вы прилягте на постель. </vt:lpstr>
      <vt:lpstr>Слайд 26</vt:lpstr>
      <vt:lpstr>Парикмахер</vt:lpstr>
      <vt:lpstr>Слайд 28</vt:lpstr>
      <vt:lpstr>Строитель</vt:lpstr>
      <vt:lpstr>Слайд 30</vt:lpstr>
      <vt:lpstr>Пальчиковая гимнастика</vt:lpstr>
      <vt:lpstr>Повар</vt:lpstr>
      <vt:lpstr>Слайд 33</vt:lpstr>
      <vt:lpstr>Слайд 34</vt:lpstr>
      <vt:lpstr>Гости ели, гости пили, Гости повара хвалили</vt:lpstr>
      <vt:lpstr>Слайд 36</vt:lpstr>
      <vt:lpstr>Слайд 37</vt:lpstr>
      <vt:lpstr>Продавец</vt:lpstr>
      <vt:lpstr>           </vt:lpstr>
      <vt:lpstr>Слайд 40</vt:lpstr>
      <vt:lpstr>Машинист по стирке белья</vt:lpstr>
      <vt:lpstr>Слайд 42</vt:lpstr>
      <vt:lpstr>Слайд 43</vt:lpstr>
      <vt:lpstr>Слайд 44</vt:lpstr>
      <vt:lpstr>Слайд 45</vt:lpstr>
      <vt:lpstr>Дворник</vt:lpstr>
      <vt:lpstr>Слайд 47</vt:lpstr>
      <vt:lpstr>ПЕРСПЕКТИВЫ НА БУДУЩЕЕ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дима</dc:creator>
  <cp:lastModifiedBy>дима</cp:lastModifiedBy>
  <cp:revision>93</cp:revision>
  <dcterms:created xsi:type="dcterms:W3CDTF">2017-03-04T12:24:48Z</dcterms:created>
  <dcterms:modified xsi:type="dcterms:W3CDTF">2017-03-23T07:44:54Z</dcterms:modified>
</cp:coreProperties>
</file>